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268" r:id="rId4"/>
    <p:sldId id="265" r:id="rId5"/>
    <p:sldId id="263" r:id="rId6"/>
    <p:sldId id="262" r:id="rId7"/>
    <p:sldId id="269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51" autoAdjust="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4034"/>
        <p:guide pos="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281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enus\groups\vtd\toerisme\9.DATAVERZAMELING\5.%20AndereToerGegevens\2.%20Aankomsten%20en%20overnachtingen\3.%20Overzicht%20TVB\TVB%20evoluti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enus\groups\vtd\toerisme\9.DATAVERZAMELING\5.%20AndereToerGegevens\2.%20Aankomsten%20en%20overnachtingen\3.%20Overzicht%20TVB\TVB%20evolut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Overnachtingen Vlaams-Brabant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9326679484039301E-2"/>
          <c:y val="9.5905467118338042E-2"/>
          <c:w val="0.88282178291782409"/>
          <c:h val="0.80345214860890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'O-evolutie-VLBR'!$P$7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'O-evolutie-VLBR'!$A$46:$I$46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2012*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'O-evolutie-VLBR'!$A$47:$I$47</c:f>
              <c:numCache>
                <c:formatCode>#,##0</c:formatCode>
                <c:ptCount val="9"/>
                <c:pt idx="0">
                  <c:v>1494187</c:v>
                </c:pt>
                <c:pt idx="1">
                  <c:v>1589607</c:v>
                </c:pt>
                <c:pt idx="2">
                  <c:v>1797397</c:v>
                </c:pt>
                <c:pt idx="3">
                  <c:v>1911212</c:v>
                </c:pt>
                <c:pt idx="4">
                  <c:v>1979436</c:v>
                </c:pt>
                <c:pt idx="5">
                  <c:v>2017825</c:v>
                </c:pt>
                <c:pt idx="6">
                  <c:v>1843159</c:v>
                </c:pt>
                <c:pt idx="7">
                  <c:v>2032932</c:v>
                </c:pt>
                <c:pt idx="8">
                  <c:v>2295796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75712"/>
        <c:axId val="49226112"/>
      </c:barChart>
      <c:catAx>
        <c:axId val="47475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49226112"/>
        <c:crosses val="autoZero"/>
        <c:auto val="1"/>
        <c:lblAlgn val="ctr"/>
        <c:lblOffset val="100"/>
        <c:noMultiLvlLbl val="0"/>
      </c:catAx>
      <c:valAx>
        <c:axId val="4922611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474757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l-BE"/>
              <a:t>Evolutie</a:t>
            </a:r>
            <a:r>
              <a:rPr lang="nl-BE" baseline="0"/>
              <a:t> o</a:t>
            </a:r>
            <a:r>
              <a:rPr lang="nl-BE"/>
              <a:t>vernachtingen</a:t>
            </a:r>
            <a:r>
              <a:rPr lang="nl-BE" baseline="0"/>
              <a:t> Vlaams-Brabant </a:t>
            </a:r>
            <a:endParaRPr lang="nl-BE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Blad1!$D$7</c:f>
              <c:strCache>
                <c:ptCount val="1"/>
                <c:pt idx="0">
                  <c:v>2017</c:v>
                </c:pt>
              </c:strCache>
            </c:strRef>
          </c:tx>
          <c:marker>
            <c:symbol val="none"/>
          </c:marker>
          <c:cat>
            <c:strRef>
              <c:f>Blad1!$C$8:$C$19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Blad1!$D$8:$D$19</c:f>
              <c:numCache>
                <c:formatCode>#,##0</c:formatCode>
                <c:ptCount val="12"/>
                <c:pt idx="0">
                  <c:v>119787</c:v>
                </c:pt>
                <c:pt idx="1">
                  <c:v>127784</c:v>
                </c:pt>
                <c:pt idx="2">
                  <c:v>156750</c:v>
                </c:pt>
                <c:pt idx="3">
                  <c:v>178635</c:v>
                </c:pt>
                <c:pt idx="4">
                  <c:v>172527</c:v>
                </c:pt>
                <c:pt idx="5">
                  <c:v>171654</c:v>
                </c:pt>
                <c:pt idx="6">
                  <c:v>242947</c:v>
                </c:pt>
                <c:pt idx="7">
                  <c:v>194802</c:v>
                </c:pt>
                <c:pt idx="8">
                  <c:v>179307</c:v>
                </c:pt>
                <c:pt idx="9">
                  <c:v>180581</c:v>
                </c:pt>
                <c:pt idx="10">
                  <c:v>155994</c:v>
                </c:pt>
                <c:pt idx="11">
                  <c:v>150079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Blad1!$E$7</c:f>
              <c:strCache>
                <c:ptCount val="1"/>
                <c:pt idx="0">
                  <c:v>2018</c:v>
                </c:pt>
              </c:strCache>
            </c:strRef>
          </c:tx>
          <c:marker>
            <c:symbol val="none"/>
          </c:marker>
          <c:cat>
            <c:strRef>
              <c:f>Blad1!$C$8:$C$19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Blad1!$E$8:$E$19</c:f>
              <c:numCache>
                <c:formatCode>#,##0</c:formatCode>
                <c:ptCount val="12"/>
                <c:pt idx="0">
                  <c:v>127638</c:v>
                </c:pt>
                <c:pt idx="1">
                  <c:v>143216</c:v>
                </c:pt>
                <c:pt idx="2">
                  <c:v>175857</c:v>
                </c:pt>
                <c:pt idx="3">
                  <c:v>196444</c:v>
                </c:pt>
                <c:pt idx="4">
                  <c:v>202216</c:v>
                </c:pt>
                <c:pt idx="5">
                  <c:v>193491</c:v>
                </c:pt>
                <c:pt idx="6">
                  <c:v>282074</c:v>
                </c:pt>
                <c:pt idx="7">
                  <c:v>228976</c:v>
                </c:pt>
                <c:pt idx="8">
                  <c:v>204624</c:v>
                </c:pt>
                <c:pt idx="9">
                  <c:v>209896</c:v>
                </c:pt>
                <c:pt idx="10">
                  <c:v>188697</c:v>
                </c:pt>
                <c:pt idx="11">
                  <c:v>160372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Blad1!$F$7</c:f>
              <c:strCache>
                <c:ptCount val="1"/>
                <c:pt idx="0">
                  <c:v>2019</c:v>
                </c:pt>
              </c:strCache>
            </c:strRef>
          </c:tx>
          <c:marker>
            <c:symbol val="none"/>
          </c:marker>
          <c:cat>
            <c:strRef>
              <c:f>Blad1!$C$8:$C$19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Augustus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Blad1!$F$8:$F$19</c:f>
              <c:numCache>
                <c:formatCode>General</c:formatCode>
                <c:ptCount val="12"/>
                <c:pt idx="0">
                  <c:v>133240</c:v>
                </c:pt>
                <c:pt idx="1">
                  <c:v>148908</c:v>
                </c:pt>
                <c:pt idx="2">
                  <c:v>181181</c:v>
                </c:pt>
                <c:pt idx="3">
                  <c:v>214563</c:v>
                </c:pt>
                <c:pt idx="4">
                  <c:v>201213</c:v>
                </c:pt>
                <c:pt idx="5">
                  <c:v>202068</c:v>
                </c:pt>
                <c:pt idx="6">
                  <c:v>279299</c:v>
                </c:pt>
                <c:pt idx="7">
                  <c:v>216613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92480"/>
        <c:axId val="80888192"/>
      </c:lineChart>
      <c:catAx>
        <c:axId val="80292480"/>
        <c:scaling>
          <c:orientation val="minMax"/>
        </c:scaling>
        <c:delete val="0"/>
        <c:axPos val="b"/>
        <c:majorTickMark val="none"/>
        <c:minorTickMark val="none"/>
        <c:tickLblPos val="nextTo"/>
        <c:crossAx val="80888192"/>
        <c:crosses val="autoZero"/>
        <c:auto val="1"/>
        <c:lblAlgn val="ctr"/>
        <c:lblOffset val="100"/>
        <c:noMultiLvlLbl val="0"/>
      </c:catAx>
      <c:valAx>
        <c:axId val="8088819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80292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Evolutie aankomsten   Groene Gordel 2018-2019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'O-evolutie-HG'!$C$65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'O-evolutie-HG'!$D$64:$O$64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Mrt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'O-evolutie-GG'!$D$72:$O$72</c:f>
              <c:numCache>
                <c:formatCode>General</c:formatCode>
                <c:ptCount val="12"/>
                <c:pt idx="0">
                  <c:v>55939</c:v>
                </c:pt>
                <c:pt idx="1">
                  <c:v>61384</c:v>
                </c:pt>
                <c:pt idx="2">
                  <c:v>78283</c:v>
                </c:pt>
                <c:pt idx="3">
                  <c:v>80964</c:v>
                </c:pt>
                <c:pt idx="4">
                  <c:v>88234</c:v>
                </c:pt>
                <c:pt idx="5">
                  <c:v>85411</c:v>
                </c:pt>
                <c:pt idx="6">
                  <c:v>94619</c:v>
                </c:pt>
                <c:pt idx="7">
                  <c:v>86559</c:v>
                </c:pt>
                <c:pt idx="8">
                  <c:v>85949</c:v>
                </c:pt>
                <c:pt idx="9">
                  <c:v>90227</c:v>
                </c:pt>
                <c:pt idx="10">
                  <c:v>77170</c:v>
                </c:pt>
                <c:pt idx="11">
                  <c:v>72222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'O-evolutie-GG'!$C$73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'O-evolutie-HG'!$D$64:$O$64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Mrt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'O-evolutie-GG'!$D$73:$O$73</c:f>
              <c:numCache>
                <c:formatCode>#,##0</c:formatCode>
                <c:ptCount val="12"/>
                <c:pt idx="0">
                  <c:v>59624</c:v>
                </c:pt>
                <c:pt idx="1">
                  <c:v>65353</c:v>
                </c:pt>
                <c:pt idx="2">
                  <c:v>77653</c:v>
                </c:pt>
                <c:pt idx="3">
                  <c:v>92014</c:v>
                </c:pt>
                <c:pt idx="4">
                  <c:v>87945</c:v>
                </c:pt>
                <c:pt idx="5">
                  <c:v>88411</c:v>
                </c:pt>
                <c:pt idx="6">
                  <c:v>94369</c:v>
                </c:pt>
                <c:pt idx="7">
                  <c:v>82639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34656"/>
        <c:axId val="48536192"/>
      </c:lineChart>
      <c:catAx>
        <c:axId val="48534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48536192"/>
        <c:crosses val="autoZero"/>
        <c:auto val="1"/>
        <c:lblAlgn val="ctr"/>
        <c:lblOffset val="100"/>
        <c:noMultiLvlLbl val="0"/>
      </c:catAx>
      <c:valAx>
        <c:axId val="48536192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485346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Evolutie aankomsten Hageland 2018-2019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'O-evolutie-HG'!$C$65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'O-evolutie-HG'!$D$64:$O$64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Mrt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'O-evolutie-HG'!$D$65:$O$65</c:f>
              <c:numCache>
                <c:formatCode>General</c:formatCode>
                <c:ptCount val="12"/>
                <c:pt idx="0">
                  <c:v>2911</c:v>
                </c:pt>
                <c:pt idx="1">
                  <c:v>3866</c:v>
                </c:pt>
                <c:pt idx="2">
                  <c:v>5941</c:v>
                </c:pt>
                <c:pt idx="3">
                  <c:v>7236</c:v>
                </c:pt>
                <c:pt idx="4">
                  <c:v>7834</c:v>
                </c:pt>
                <c:pt idx="5">
                  <c:v>6427</c:v>
                </c:pt>
                <c:pt idx="6">
                  <c:v>9394</c:v>
                </c:pt>
                <c:pt idx="7">
                  <c:v>6215</c:v>
                </c:pt>
                <c:pt idx="8">
                  <c:v>7362</c:v>
                </c:pt>
                <c:pt idx="9">
                  <c:v>6658</c:v>
                </c:pt>
                <c:pt idx="10">
                  <c:v>5612</c:v>
                </c:pt>
                <c:pt idx="11">
                  <c:v>3373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'O-evolutie-HG'!$C$66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'O-evolutie-HG'!$D$64:$O$64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Mrt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'O-evolutie-HG'!$D$66:$O$66</c:f>
              <c:numCache>
                <c:formatCode>#,##0</c:formatCode>
                <c:ptCount val="12"/>
                <c:pt idx="0">
                  <c:v>3338</c:v>
                </c:pt>
                <c:pt idx="1">
                  <c:v>4669</c:v>
                </c:pt>
                <c:pt idx="2">
                  <c:v>6065</c:v>
                </c:pt>
                <c:pt idx="3">
                  <c:v>8427</c:v>
                </c:pt>
                <c:pt idx="4">
                  <c:v>7891</c:v>
                </c:pt>
                <c:pt idx="5">
                  <c:v>7645</c:v>
                </c:pt>
                <c:pt idx="6">
                  <c:v>10397</c:v>
                </c:pt>
                <c:pt idx="7">
                  <c:v>7788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67552"/>
        <c:axId val="47769088"/>
      </c:lineChart>
      <c:catAx>
        <c:axId val="47767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47769088"/>
        <c:crosses val="autoZero"/>
        <c:auto val="1"/>
        <c:lblAlgn val="ctr"/>
        <c:lblOffset val="100"/>
        <c:noMultiLvlLbl val="0"/>
      </c:catAx>
      <c:valAx>
        <c:axId val="477690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BE" dirty="0" smtClean="0"/>
                  <a:t>Aantal aankomsten</a:t>
                </a:r>
                <a:endParaRPr lang="nl-BE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77675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D9CD-BCA6-41BB-A768-1054F3215EE0}" type="datetimeFigureOut">
              <a:rPr lang="nl-BE" smtClean="0"/>
              <a:t>13/12/2019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2CF00-7A71-49A5-BD94-0426D50CF07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136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94BB7-FF2E-4852-B080-778C41EC06D2}" type="datetimeFigureOut">
              <a:rPr lang="nl-BE" smtClean="0"/>
              <a:t>13/12/2019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0B4AB-FB7E-4055-A8D0-E3AC58A60D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000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8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0954" y="3393348"/>
            <a:ext cx="7772400" cy="638825"/>
          </a:xfrm>
        </p:spPr>
        <p:txBody>
          <a:bodyPr wrap="square" anchor="t">
            <a:normAutofit/>
          </a:bodyPr>
          <a:lstStyle>
            <a:lvl1pPr algn="l">
              <a:lnSpc>
                <a:spcPts val="3400"/>
              </a:lnSpc>
              <a:defRPr sz="4000" b="1" kern="1200" cap="none" baseline="0"/>
            </a:lvl1pPr>
          </a:lstStyle>
          <a:p>
            <a:r>
              <a:rPr lang="nl-NL" dirty="0" smtClean="0"/>
              <a:t>Hier komt de titel van </a:t>
            </a:r>
            <a:br>
              <a:rPr lang="nl-NL" dirty="0" smtClean="0"/>
            </a:br>
            <a:r>
              <a:rPr lang="nl-NL" dirty="0" smtClean="0"/>
              <a:t>de </a:t>
            </a:r>
            <a:r>
              <a:rPr lang="nl-NL" dirty="0" err="1" smtClean="0"/>
              <a:t>ppt</a:t>
            </a:r>
            <a:r>
              <a:rPr lang="nl-NL" dirty="0" smtClean="0"/>
              <a:t>. 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0954" y="4425771"/>
            <a:ext cx="7772400" cy="59595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Hier komt de ondertitel.</a:t>
            </a:r>
          </a:p>
        </p:txBody>
      </p:sp>
    </p:spTree>
    <p:extLst>
      <p:ext uri="{BB962C8B-B14F-4D97-AF65-F5344CB8AC3E}">
        <p14:creationId xmlns:p14="http://schemas.microsoft.com/office/powerpoint/2010/main" val="189180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" y="-11017"/>
            <a:ext cx="9301891" cy="69912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18911" y="3316231"/>
            <a:ext cx="6047756" cy="627808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Hoofdstuk 1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418911" y="3960115"/>
            <a:ext cx="6047756" cy="1191153"/>
          </a:xfrm>
        </p:spPr>
        <p:txBody>
          <a:bodyPr tIns="0" anchor="t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Subtitel.</a:t>
            </a:r>
          </a:p>
        </p:txBody>
      </p:sp>
    </p:spTree>
    <p:extLst>
      <p:ext uri="{BB962C8B-B14F-4D97-AF65-F5344CB8AC3E}">
        <p14:creationId xmlns:p14="http://schemas.microsoft.com/office/powerpoint/2010/main" val="412397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Titel van de </a:t>
            </a:r>
            <a:r>
              <a:rPr lang="nl-BE" dirty="0" err="1" smtClean="0"/>
              <a:t>Powerpoint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80541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19670" y="2027104"/>
            <a:ext cx="3420000" cy="3833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21147" y="2027104"/>
            <a:ext cx="3238959" cy="3833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 smtClean="0"/>
              <a:t>Titel van de </a:t>
            </a:r>
            <a:r>
              <a:rPr lang="nl-BE" dirty="0" err="1" smtClean="0"/>
              <a:t>Powerpoint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8059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" y="-11017"/>
            <a:ext cx="9301891" cy="69912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24540" y="1894901"/>
            <a:ext cx="3226038" cy="760164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Afsluiting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924540" y="2826405"/>
            <a:ext cx="3226038" cy="1752600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Provincie Vlaams-Brabant</a:t>
            </a:r>
          </a:p>
          <a:p>
            <a:r>
              <a:rPr lang="nl-NL" dirty="0" smtClean="0"/>
              <a:t>Provincieplein 1</a:t>
            </a:r>
          </a:p>
          <a:p>
            <a:r>
              <a:rPr lang="nl-NL" dirty="0" smtClean="0"/>
              <a:t>3010 Leuven</a:t>
            </a:r>
          </a:p>
          <a:p>
            <a:r>
              <a:rPr lang="nl-NL" dirty="0" smtClean="0"/>
              <a:t>016-22 22 22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520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26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</p:spPr>
        <p:txBody>
          <a:bodyPr vert="horz" wrap="square" lIns="0" tIns="0" rIns="91440" bIns="45720" rtlCol="0" anchor="t" anchorCtr="0">
            <a:normAutofit/>
          </a:bodyPr>
          <a:lstStyle/>
          <a:p>
            <a:r>
              <a:rPr lang="nl-NL" dirty="0" smtClean="0"/>
              <a:t>Hoofdtitel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19672" y="2038119"/>
            <a:ext cx="6951451" cy="376714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65164" y="6071262"/>
            <a:ext cx="573393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 dirty="0" smtClean="0"/>
              <a:t>Titel van de </a:t>
            </a:r>
            <a:r>
              <a:rPr lang="nl-BE" dirty="0" err="1" smtClean="0"/>
              <a:t>Powerpoint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116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0" r:id="rId3"/>
    <p:sldLayoutId id="2147483652" r:id="rId4"/>
    <p:sldLayoutId id="214748364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1" kern="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logereninvlaanderenvakantieland.be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620" y="2337077"/>
            <a:ext cx="7772400" cy="858884"/>
          </a:xfrm>
        </p:spPr>
        <p:txBody>
          <a:bodyPr>
            <a:noAutofit/>
          </a:bodyPr>
          <a:lstStyle/>
          <a:p>
            <a:r>
              <a:rPr lang="nl-BE" sz="2400" dirty="0" smtClean="0"/>
              <a:t>Overnachtingscijfers Vlaams-Brabant</a:t>
            </a:r>
            <a:br>
              <a:rPr lang="nl-BE" sz="2400" dirty="0" smtClean="0"/>
            </a:br>
            <a:r>
              <a:rPr lang="nl-BE" sz="2400" dirty="0" smtClean="0"/>
              <a:t>Nieuw logiesboek Vlaanderen Vakantieland</a:t>
            </a:r>
            <a:endParaRPr lang="nl-BE" sz="2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09783" y="3699547"/>
            <a:ext cx="7772400" cy="595955"/>
          </a:xfrm>
        </p:spPr>
        <p:txBody>
          <a:bodyPr>
            <a:normAutofit/>
          </a:bodyPr>
          <a:lstStyle/>
          <a:p>
            <a:r>
              <a:rPr lang="nl-BE" sz="1800" i="1" dirty="0" smtClean="0"/>
              <a:t>Persmoment 16/12/19 Villa Helena Lubbeek</a:t>
            </a:r>
            <a:endParaRPr lang="nl-BE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23" y="4104057"/>
            <a:ext cx="6489577" cy="27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9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 aanbod in logiesboek </a:t>
            </a:r>
            <a:r>
              <a:rPr lang="nl-BE" dirty="0" smtClean="0"/>
              <a:t>2020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619672" y="1417638"/>
            <a:ext cx="2057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Groene Gordel</a:t>
            </a:r>
            <a:endParaRPr lang="nl-BE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6" y="2313558"/>
            <a:ext cx="2680802" cy="201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14" y="2313558"/>
            <a:ext cx="3018922" cy="201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27" y="2313558"/>
            <a:ext cx="3014396" cy="201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12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0852" y="2366321"/>
            <a:ext cx="6047756" cy="627808"/>
          </a:xfrm>
        </p:spPr>
        <p:txBody>
          <a:bodyPr>
            <a:normAutofit/>
          </a:bodyPr>
          <a:lstStyle/>
          <a:p>
            <a:r>
              <a:rPr lang="nl-BE" sz="3200" dirty="0" smtClean="0"/>
              <a:t>Toerisme in Vlaams-Brabant </a:t>
            </a:r>
            <a:endParaRPr lang="nl-BE" sz="3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40852" y="2885917"/>
            <a:ext cx="6047756" cy="1191153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Aankomst- en overnachtingscijfers 2019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615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Overnachtingscijfers Vlaams-Brabant</a:t>
            </a:r>
            <a:endParaRPr lang="nl-BE" dirty="0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892227"/>
              </p:ext>
            </p:extLst>
          </p:nvPr>
        </p:nvGraphicFramePr>
        <p:xfrm>
          <a:off x="747341" y="1544715"/>
          <a:ext cx="7295827" cy="504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vak 2"/>
          <p:cNvSpPr txBox="1"/>
          <p:nvPr/>
        </p:nvSpPr>
        <p:spPr>
          <a:xfrm rot="19673298">
            <a:off x="6471816" y="2063154"/>
            <a:ext cx="8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+ 13 %</a:t>
            </a:r>
            <a:endParaRPr lang="nl-BE" dirty="0"/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6640497" y="2203430"/>
            <a:ext cx="727969" cy="4332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2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Overnachtingscijfers Vlaams-Brabant</a:t>
            </a:r>
            <a:endParaRPr lang="nl-BE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701855"/>
              </p:ext>
            </p:extLst>
          </p:nvPr>
        </p:nvGraphicFramePr>
        <p:xfrm>
          <a:off x="463150" y="2254928"/>
          <a:ext cx="8107973" cy="433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 rot="19673298">
            <a:off x="2378375" y="3325550"/>
            <a:ext cx="97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+ 1,9 %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291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1299" y="255786"/>
            <a:ext cx="6951451" cy="580926"/>
          </a:xfrm>
        </p:spPr>
        <p:txBody>
          <a:bodyPr/>
          <a:lstStyle/>
          <a:p>
            <a:pPr algn="ctr"/>
            <a:r>
              <a:rPr lang="nl-BE" dirty="0" smtClean="0"/>
              <a:t>Groene Gordel</a:t>
            </a:r>
            <a:endParaRPr lang="nl-BE" dirty="0"/>
          </a:p>
        </p:txBody>
      </p:sp>
      <p:pic>
        <p:nvPicPr>
          <p:cNvPr id="3074" name="Picture 2" descr="G:\toerisme\Logo's\2.Groene Gordel\Combinatielogo_Prov Vlabra_OntdekHetBeste-G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659624" y="255786"/>
            <a:ext cx="1484376" cy="7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097620"/>
              </p:ext>
            </p:extLst>
          </p:nvPr>
        </p:nvGraphicFramePr>
        <p:xfrm>
          <a:off x="476250" y="1162974"/>
          <a:ext cx="8191500" cy="276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2" y="3923930"/>
            <a:ext cx="7912207" cy="293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065102" y="4520056"/>
            <a:ext cx="97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+ 2,7 %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212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1299" y="255786"/>
            <a:ext cx="6951451" cy="580926"/>
          </a:xfrm>
        </p:spPr>
        <p:txBody>
          <a:bodyPr/>
          <a:lstStyle/>
          <a:p>
            <a:pPr algn="ctr"/>
            <a:r>
              <a:rPr lang="nl-BE" dirty="0" smtClean="0"/>
              <a:t>Hageland</a:t>
            </a:r>
            <a:endParaRPr lang="nl-BE" dirty="0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092695"/>
              </p:ext>
            </p:extLst>
          </p:nvPr>
        </p:nvGraphicFramePr>
        <p:xfrm>
          <a:off x="476250" y="994200"/>
          <a:ext cx="8191500" cy="289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G:\toerisme\Logo's\3.Hageland\Combinatielogo_Prov Vlabra_OntdekHetBeste-H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647288" y="229152"/>
            <a:ext cx="1484376" cy="7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2" y="3888418"/>
            <a:ext cx="8205787" cy="290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568605" y="4451207"/>
            <a:ext cx="97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+ 9,1 %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872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0852" y="2366321"/>
            <a:ext cx="6047756" cy="627808"/>
          </a:xfrm>
        </p:spPr>
        <p:txBody>
          <a:bodyPr>
            <a:normAutofit/>
          </a:bodyPr>
          <a:lstStyle/>
          <a:p>
            <a:r>
              <a:rPr lang="nl-BE" sz="3200" dirty="0" smtClean="0"/>
              <a:t>Toerisme in Vlaams-Brabant </a:t>
            </a:r>
            <a:endParaRPr lang="nl-BE" sz="3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40852" y="2885917"/>
            <a:ext cx="6047756" cy="1191153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Logeren in Vlaanderen Vakantieland 2020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637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Nieuw logiesboek Logeren in Vlaanderen Vakantieland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46282" y="2089859"/>
            <a:ext cx="6136079" cy="3767145"/>
          </a:xfrm>
        </p:spPr>
        <p:txBody>
          <a:bodyPr>
            <a:normAutofit/>
          </a:bodyPr>
          <a:lstStyle/>
          <a:p>
            <a:r>
              <a:rPr lang="nl-BE" b="0" dirty="0" smtClean="0"/>
              <a:t>430 </a:t>
            </a:r>
            <a:r>
              <a:rPr lang="nl-BE" b="0" dirty="0"/>
              <a:t>Vlaamse logeeradresjes voor een </a:t>
            </a:r>
            <a:r>
              <a:rPr lang="nl-BE" b="0" dirty="0" err="1"/>
              <a:t>dichtbijvakantie</a:t>
            </a:r>
            <a:r>
              <a:rPr lang="nl-BE" b="0" dirty="0"/>
              <a:t> in de Vlaamse regio’s, aan de kust of in de </a:t>
            </a:r>
            <a:r>
              <a:rPr lang="nl-BE" b="0" dirty="0" smtClean="0"/>
              <a:t>stad</a:t>
            </a:r>
            <a:endParaRPr lang="nl-BE" b="0" dirty="0"/>
          </a:p>
          <a:p>
            <a:r>
              <a:rPr lang="nl-BE" b="0" dirty="0" smtClean="0"/>
              <a:t>53 (+ </a:t>
            </a:r>
            <a:r>
              <a:rPr lang="nl-BE" b="0" dirty="0"/>
              <a:t>18 </a:t>
            </a:r>
            <a:r>
              <a:rPr lang="nl-BE" b="0" dirty="0" smtClean="0"/>
              <a:t>% t.o.v. 2019) adverteerders </a:t>
            </a:r>
            <a:r>
              <a:rPr lang="nl-BE" b="0" dirty="0"/>
              <a:t>Vlaams-Brabant in </a:t>
            </a:r>
            <a:r>
              <a:rPr lang="nl-BE" b="0" dirty="0" smtClean="0"/>
              <a:t>logiesboek </a:t>
            </a:r>
            <a:r>
              <a:rPr lang="nl-BE" b="0" dirty="0"/>
              <a:t>2020</a:t>
            </a:r>
          </a:p>
          <a:p>
            <a:r>
              <a:rPr lang="nl-BE" b="0" dirty="0" smtClean="0"/>
              <a:t>810 </a:t>
            </a:r>
            <a:r>
              <a:rPr lang="nl-BE" b="0" dirty="0"/>
              <a:t>adresjes op de </a:t>
            </a:r>
            <a:r>
              <a:rPr lang="nl-BE" b="0" dirty="0" smtClean="0"/>
              <a:t>website </a:t>
            </a:r>
            <a:r>
              <a:rPr lang="nl-BE" u="sng" dirty="0" smtClean="0">
                <a:hlinkClick r:id="rId2"/>
              </a:rPr>
              <a:t>www.logereninvlaanderenvakantieland.be</a:t>
            </a:r>
            <a:endParaRPr lang="nl-BE" u="sng" dirty="0" smtClean="0"/>
          </a:p>
          <a:p>
            <a:endParaRPr lang="nl-BE" u="sng" dirty="0" smtClean="0"/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/>
          <a:stretch>
            <a:fillRect/>
          </a:stretch>
        </p:blipFill>
        <p:spPr>
          <a:xfrm>
            <a:off x="506027" y="2093604"/>
            <a:ext cx="2040255" cy="27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5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Nieuw aanbod in logiesboek 2020 </a:t>
            </a:r>
            <a:endParaRPr lang="nl-B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83" y="1902851"/>
            <a:ext cx="2555335" cy="191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80" y="1938881"/>
            <a:ext cx="2507246" cy="18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19672" y="1417638"/>
            <a:ext cx="1386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Hageland</a:t>
            </a:r>
            <a:endParaRPr lang="nl-BE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84" y="4046091"/>
            <a:ext cx="2547033" cy="143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80" y="4058241"/>
            <a:ext cx="2507246" cy="14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90696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299</TotalTime>
  <Words>114</Words>
  <Application>Microsoft Office PowerPoint</Application>
  <PresentationFormat>Diavoorstelling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presentatie</vt:lpstr>
      <vt:lpstr>Overnachtingscijfers Vlaams-Brabant Nieuw logiesboek Vlaanderen Vakantieland</vt:lpstr>
      <vt:lpstr>Toerisme in Vlaams-Brabant </vt:lpstr>
      <vt:lpstr>Overnachtingscijfers Vlaams-Brabant</vt:lpstr>
      <vt:lpstr>Overnachtingscijfers Vlaams-Brabant</vt:lpstr>
      <vt:lpstr>Groene Gordel</vt:lpstr>
      <vt:lpstr>Hageland</vt:lpstr>
      <vt:lpstr>Toerisme in Vlaams-Brabant </vt:lpstr>
      <vt:lpstr>Nieuw logiesboek Logeren in Vlaanderen Vakantieland</vt:lpstr>
      <vt:lpstr>Nieuw aanbod in logiesboek 2020 </vt:lpstr>
      <vt:lpstr>Nieuw aanbod in logiesboek 2020</vt:lpstr>
    </vt:vector>
  </TitlesOfParts>
  <Company>Provinciebestuur Vlaams-Brabant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Overnachtingscijfers Vlaams-Brabant Nieuw logiesboek Logeren in Vlaanderen</dc:title>
  <dc:creator>Baptist Vlaeminck</dc:creator>
  <cp:lastModifiedBy>Baptist Vlaeminck</cp:lastModifiedBy>
  <cp:revision>26</cp:revision>
  <dcterms:created xsi:type="dcterms:W3CDTF">2019-12-06T10:57:16Z</dcterms:created>
  <dcterms:modified xsi:type="dcterms:W3CDTF">2019-12-13T08:53:08Z</dcterms:modified>
</cp:coreProperties>
</file>